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4" r:id="rId10"/>
    <p:sldId id="263" r:id="rId11"/>
    <p:sldId id="265" r:id="rId12"/>
    <p:sldId id="266" r:id="rId13"/>
    <p:sldId id="267" r:id="rId14"/>
    <p:sldId id="261" r:id="rId15"/>
    <p:sldId id="26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912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226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3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5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98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878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69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74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648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9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946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n mosaico de formas geométricas multicolores">
            <a:extLst>
              <a:ext uri="{FF2B5EF4-FFF2-40B4-BE49-F238E27FC236}">
                <a16:creationId xmlns:a16="http://schemas.microsoft.com/office/drawing/2014/main" id="{13FC51EF-6850-7EBB-39D7-4E10429E67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91" r="1784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8F3CB0-3C28-159F-66FB-585E6950B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s-MX" sz="4800" dirty="0"/>
              <a:t>Homología</a:t>
            </a:r>
            <a:endParaRPr lang="en-US" sz="48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013815-0CA6-B1B2-4AC0-0787B0BF28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endParaRPr lang="en-US" sz="20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4361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21DF43-FB4B-DEB6-C600-6A84C4A9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Aplicaciones de BLAST</a:t>
            </a:r>
            <a:br>
              <a:rPr lang="es-MX" b="1" dirty="0"/>
            </a:b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C1211D-1A7A-CD7C-0332-A0F9D5BE3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Identificación de Genes y Proteínas</a:t>
            </a:r>
            <a:r>
              <a:rPr lang="es-MX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Análisis Filogenético</a:t>
            </a:r>
            <a:r>
              <a:rPr lang="es-MX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Anotación Funcional</a:t>
            </a:r>
            <a:r>
              <a:rPr lang="es-MX" dirty="0"/>
              <a:t> de secuencias.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Detección de Homología</a:t>
            </a:r>
            <a:r>
              <a:rPr lang="es-MX" dirty="0"/>
              <a:t> entre organismos.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673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00EB3B-9425-1EDC-F72B-91C79026E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Árboles Filogenéticos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4AF5475-A18F-BD27-9674-918B81246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Definición</a:t>
            </a:r>
            <a:r>
              <a:rPr lang="es-MX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/>
              <a:t>Un </a:t>
            </a:r>
            <a:r>
              <a:rPr lang="es-MX" b="1" dirty="0"/>
              <a:t>árbol filogenético</a:t>
            </a:r>
            <a:r>
              <a:rPr lang="es-MX" dirty="0"/>
              <a:t> es una representación gráfica de las relaciones evolutivas entre especies u organismos basada en similitudes y diferencias genéticas o morfológicas.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Componentes de un Árbol Filogenético</a:t>
            </a:r>
            <a:r>
              <a:rPr lang="es-MX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dirty="0"/>
              <a:t>Raíces</a:t>
            </a:r>
            <a:r>
              <a:rPr lang="es-MX" dirty="0"/>
              <a:t>: Representa el ancestro común de todas las especies en el árbol.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dirty="0"/>
              <a:t>Nodos</a:t>
            </a:r>
            <a:r>
              <a:rPr lang="es-MX" dirty="0"/>
              <a:t>: Puntos donde una rama se divide, indicando un evento de especiación o divergencia.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dirty="0"/>
              <a:t>Ramas</a:t>
            </a:r>
            <a:r>
              <a:rPr lang="es-MX" dirty="0"/>
              <a:t>: Conectan los nodos y representan la trayectoria evolutiva.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dirty="0"/>
              <a:t>Hojas (Taxones)</a:t>
            </a:r>
            <a:r>
              <a:rPr lang="es-MX" dirty="0"/>
              <a:t>: Las especies actuales o los organismos estudiados.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737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05DE0B-791C-82AC-ACA3-F6AAE37FE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Construcción de Árboles Filogenéticos</a:t>
            </a:r>
            <a:br>
              <a:rPr lang="es-MX" b="1" dirty="0"/>
            </a:b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4A070E-F815-4D2A-415E-1EAB8B6CD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Algoritmos</a:t>
            </a:r>
            <a:r>
              <a:rPr lang="es-MX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dirty="0"/>
              <a:t>Métodos Basados en Distancia</a:t>
            </a:r>
            <a:r>
              <a:rPr lang="es-MX" dirty="0"/>
              <a:t>: Utilizan matrices de distancia genética entre secuencias (ej. UPGMA, </a:t>
            </a:r>
            <a:r>
              <a:rPr lang="es-MX" dirty="0" err="1"/>
              <a:t>Neighbor-Joining</a:t>
            </a:r>
            <a:r>
              <a:rPr lang="es-MX" dirty="0"/>
              <a:t>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dirty="0"/>
              <a:t>Métodos Basados en Máxima Parsimonia</a:t>
            </a:r>
            <a:r>
              <a:rPr lang="es-MX" dirty="0"/>
              <a:t>: Busca el árbol que minimiza el número total de cambios evolutivos.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dirty="0"/>
              <a:t>Métodos Bayesianos y de Máxima Verosimilitud</a:t>
            </a:r>
            <a:r>
              <a:rPr lang="es-MX" dirty="0"/>
              <a:t>: Calculan la probabilidad de un árbol dado un modelo evolutivo.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Herramientas de Construcción</a:t>
            </a:r>
            <a:r>
              <a:rPr lang="es-MX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dirty="0"/>
              <a:t>MEGA</a:t>
            </a:r>
            <a:r>
              <a:rPr lang="es-MX" dirty="0"/>
              <a:t>: Software para la construcción y análisis de árboles filogenéticos.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dirty="0" err="1"/>
              <a:t>PhyML</a:t>
            </a:r>
            <a:r>
              <a:rPr lang="es-MX" dirty="0"/>
              <a:t> y </a:t>
            </a:r>
            <a:r>
              <a:rPr lang="es-MX" b="1" dirty="0" err="1"/>
              <a:t>MrBayes</a:t>
            </a:r>
            <a:r>
              <a:rPr lang="es-MX" dirty="0"/>
              <a:t>: Herramientas avanzadas para análisis filogenéticos con máxima verosimilitud y métodos bayesianos.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431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3F8F59D-7E80-8BF0-52B6-89DBE6E459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361568" y="-414372"/>
            <a:ext cx="2832827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b="1" dirty="0" err="1">
                <a:latin typeface="Arial" panose="020B0604020202020204" pitchFamily="34" charset="0"/>
              </a:rPr>
              <a:t>H</a:t>
            </a:r>
            <a:r>
              <a:rPr kumimoji="0" lang="en-US" altLang="en-US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omología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44AA777-F149-1966-F5E0-D799CE8102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78483" y="3582888"/>
            <a:ext cx="10120458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Ortología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Genes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homólogos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diferentes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especies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que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divergen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un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evento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especiación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s-MX" sz="1600" b="1" dirty="0"/>
              <a:t>diferencias genéticas</a:t>
            </a:r>
            <a:r>
              <a:rPr lang="es-MX" sz="1600" dirty="0"/>
              <a:t> suficientes para convertirse en </a:t>
            </a:r>
            <a:r>
              <a:rPr lang="es-MX" sz="1600" b="1" dirty="0"/>
              <a:t>nuevas especies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Paralogía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Genes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homólogos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dentro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misma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especie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que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resultan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duplicaciones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génicas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49CC999-5D35-025E-CD69-58AD55348DDF}"/>
              </a:ext>
            </a:extLst>
          </p:cNvPr>
          <p:cNvSpPr txBox="1"/>
          <p:nvPr/>
        </p:nvSpPr>
        <p:spPr>
          <a:xfrm>
            <a:off x="2320412" y="1435959"/>
            <a:ext cx="88785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homología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refiere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la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similitud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entre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características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diferentes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especies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debido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un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ancestro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común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5DAEA8-E380-3010-367A-950FE17B2BA5}"/>
              </a:ext>
            </a:extLst>
          </p:cNvPr>
          <p:cNvSpPr txBox="1"/>
          <p:nvPr/>
        </p:nvSpPr>
        <p:spPr>
          <a:xfrm>
            <a:off x="1146395" y="3059668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Tipos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Homología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87336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AEEFD8-BD6B-F3EE-A6AA-44D5A7D41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03" y="0"/>
            <a:ext cx="10515600" cy="1325563"/>
          </a:xfrm>
        </p:spPr>
        <p:txBody>
          <a:bodyPr/>
          <a:lstStyle/>
          <a:p>
            <a:r>
              <a:rPr lang="pt-BR" sz="2800" b="1" i="0" u="none" strike="noStrike" baseline="0" dirty="0" err="1">
                <a:latin typeface="Arial-BoldMT"/>
              </a:rPr>
              <a:t>Pérdida</a:t>
            </a:r>
            <a:r>
              <a:rPr lang="pt-BR" sz="2800" b="1" i="0" u="none" strike="noStrike" baseline="0" dirty="0">
                <a:latin typeface="Arial-BoldMT"/>
              </a:rPr>
              <a:t> de rasgos homólogos o ganancia de rasgos</a:t>
            </a:r>
            <a:br>
              <a:rPr lang="pt-BR" sz="2800" b="1" i="0" u="none" strike="noStrike" baseline="0" dirty="0">
                <a:latin typeface="Arial-BoldMT"/>
              </a:rPr>
            </a:br>
            <a:r>
              <a:rPr lang="en-US" sz="2800" b="1" i="0" u="none" strike="noStrike" baseline="0" dirty="0" err="1">
                <a:latin typeface="Arial-BoldMT"/>
              </a:rPr>
              <a:t>análogos</a:t>
            </a:r>
            <a:r>
              <a:rPr lang="en-US" sz="1800" b="1" i="0" u="none" strike="noStrike" baseline="0" dirty="0">
                <a:latin typeface="Arial-BoldMT"/>
              </a:rPr>
              <a:t>.</a:t>
            </a:r>
            <a:endParaRPr lang="en-U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37ED874-2E36-CA31-2019-DFCF6B8DE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910" y="1153921"/>
            <a:ext cx="7272450" cy="5704079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1311CBA-2C3D-00AB-32C1-F03B213DE8F4}"/>
              </a:ext>
            </a:extLst>
          </p:cNvPr>
          <p:cNvSpPr txBox="1"/>
          <p:nvPr/>
        </p:nvSpPr>
        <p:spPr>
          <a:xfrm>
            <a:off x="7934632" y="1996399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ArialMT"/>
              </a:rPr>
              <a:t>Se </a:t>
            </a:r>
            <a:r>
              <a:rPr lang="en-US" sz="1800" b="0" i="0" u="none" strike="noStrike" baseline="0" dirty="0" err="1">
                <a:latin typeface="ArialMT"/>
              </a:rPr>
              <a:t>requiere</a:t>
            </a:r>
            <a:r>
              <a:rPr lang="en-US" sz="1800" b="0" i="0" u="none" strike="noStrike" baseline="0" dirty="0">
                <a:latin typeface="ArialMT"/>
              </a:rPr>
              <a:t> de la</a:t>
            </a:r>
          </a:p>
          <a:p>
            <a:pPr algn="l"/>
            <a:r>
              <a:rPr lang="en-US" sz="1800" b="0" i="0" u="none" strike="noStrike" baseline="0" dirty="0" err="1">
                <a:latin typeface="ArialMT"/>
              </a:rPr>
              <a:t>taxonomía</a:t>
            </a:r>
            <a:endParaRPr lang="en-US" sz="1800" b="0" i="0" u="none" strike="noStrike" baseline="0" dirty="0">
              <a:latin typeface="ArialMT"/>
            </a:endParaRPr>
          </a:p>
          <a:p>
            <a:pPr algn="l"/>
            <a:r>
              <a:rPr lang="en-US" sz="1800" b="0" i="0" u="none" strike="noStrike" baseline="0" dirty="0">
                <a:latin typeface="ArialMT"/>
              </a:rPr>
              <a:t>Molecular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01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1BF0845-B345-1F87-8D9A-12BA8ACDE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30" y="1005521"/>
            <a:ext cx="6898137" cy="4615533"/>
          </a:xfrm>
          <a:prstGeom prst="rect">
            <a:avLst/>
          </a:prstGeom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9B8F792C-44B6-C64F-36EF-4707C7553845}"/>
              </a:ext>
            </a:extLst>
          </p:cNvPr>
          <p:cNvSpPr txBox="1">
            <a:spLocks/>
          </p:cNvSpPr>
          <p:nvPr/>
        </p:nvSpPr>
        <p:spPr>
          <a:xfrm>
            <a:off x="7533967" y="1923948"/>
            <a:ext cx="3971396" cy="2778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sz="1800" dirty="0">
                <a:latin typeface="ArialMT"/>
              </a:rPr>
              <a:t>Los </a:t>
            </a:r>
            <a:r>
              <a:rPr lang="es-MX" sz="1800" dirty="0" err="1">
                <a:latin typeface="ArialMT"/>
              </a:rPr>
              <a:t>ortologos</a:t>
            </a:r>
            <a:r>
              <a:rPr lang="es-MX" sz="1800" dirty="0">
                <a:latin typeface="ArialMT"/>
              </a:rPr>
              <a:t> son aquellos </a:t>
            </a:r>
            <a:r>
              <a:rPr lang="es-MX" sz="1800" b="1" dirty="0">
                <a:latin typeface="Arial-BoldMT"/>
              </a:rPr>
              <a:t>genes que tienen un mismo ancestro común</a:t>
            </a:r>
            <a:endParaRPr lang="en-U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B3AA8C2-04EE-1EBA-CB94-DBEB0FBBC694}"/>
              </a:ext>
            </a:extLst>
          </p:cNvPr>
          <p:cNvSpPr txBox="1"/>
          <p:nvPr/>
        </p:nvSpPr>
        <p:spPr>
          <a:xfrm>
            <a:off x="8013290" y="390470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1800" b="0" i="0" u="none" strike="noStrike" baseline="0" dirty="0">
                <a:latin typeface="ArialMT"/>
              </a:rPr>
              <a:t>Los </a:t>
            </a:r>
            <a:r>
              <a:rPr lang="es-MX" sz="1800" b="0" i="0" u="none" strike="noStrike" baseline="0" dirty="0" err="1">
                <a:latin typeface="ArialMT"/>
              </a:rPr>
              <a:t>parálogos</a:t>
            </a:r>
            <a:r>
              <a:rPr lang="es-MX" sz="1800" b="0" i="0" u="none" strike="noStrike" baseline="0" dirty="0">
                <a:latin typeface="ArialMT"/>
              </a:rPr>
              <a:t> son aquellos </a:t>
            </a:r>
            <a:r>
              <a:rPr lang="es-MX" sz="1800" b="1" i="0" u="none" strike="noStrike" baseline="0" dirty="0">
                <a:latin typeface="Arial-BoldMT"/>
              </a:rPr>
              <a:t>genes cuyo</a:t>
            </a:r>
          </a:p>
          <a:p>
            <a:pPr algn="l"/>
            <a:r>
              <a:rPr lang="es-MX" sz="1800" b="1" i="0" u="none" strike="noStrike" baseline="0" dirty="0">
                <a:latin typeface="Arial-BoldMT"/>
              </a:rPr>
              <a:t>último ancestro común es distinto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486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1C5AED-EB01-A35D-F204-6431F320C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74" y="-213868"/>
            <a:ext cx="10515600" cy="1325563"/>
          </a:xfrm>
        </p:spPr>
        <p:txBody>
          <a:bodyPr/>
          <a:lstStyle/>
          <a:p>
            <a:r>
              <a:rPr lang="es-MX" dirty="0"/>
              <a:t>Con tecnologías ómicas</a:t>
            </a:r>
            <a:endParaRPr lang="en-U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6789161-B8CB-9B2B-B918-01B76C840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535" y="397766"/>
            <a:ext cx="6169555" cy="609510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54A0496-FCCA-6DD3-9BC5-0B9489ED4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74" y="1563328"/>
            <a:ext cx="5432372" cy="500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120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DFA7CD-A50A-4F86-C978-1D431C58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BLAST (Basic Local Alignment Search Tool)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7182E7-E163-D393-057E-AFD9537E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b="1" dirty="0"/>
              <a:t>BLAST</a:t>
            </a:r>
            <a:r>
              <a:rPr lang="es-MX" dirty="0"/>
              <a:t> es una herramienta bioinformática que encuentra similitudes entre secuencias biológicas (ADN, ARN o proteínas).</a:t>
            </a: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r>
              <a:rPr lang="es-MX" dirty="0"/>
              <a:t>Compara una </a:t>
            </a:r>
            <a:r>
              <a:rPr lang="es-MX" b="1" dirty="0"/>
              <a:t>secuencia de consulta</a:t>
            </a:r>
            <a:r>
              <a:rPr lang="es-MX" dirty="0"/>
              <a:t> con una base de datos para identificar regiones homólogas.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608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85EB3D-9C8E-2B26-F686-7EBEFFCA3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BLAST (Basic Local Alignment Search Tool)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89D123-A221-FB23-8126-B221B060A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b="1" dirty="0"/>
              <a:t>Tipos de BLAST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BLASTN</a:t>
            </a:r>
            <a:r>
              <a:rPr lang="es-MX" dirty="0"/>
              <a:t>: Compara secuencias de nucleótidos.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BLASTP</a:t>
            </a:r>
            <a:r>
              <a:rPr lang="es-MX" dirty="0"/>
              <a:t>: Compara secuencias de proteínas.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BLASTX</a:t>
            </a:r>
            <a:r>
              <a:rPr lang="es-MX" dirty="0"/>
              <a:t>: Traduce una secuencia de nucleótidos y la compara con proteínas.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TBLASTN</a:t>
            </a:r>
            <a:r>
              <a:rPr lang="es-MX" dirty="0"/>
              <a:t>: Compara una proteína con una base de datos de nucleótidos traducidos.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TBLASTX</a:t>
            </a:r>
            <a:r>
              <a:rPr lang="es-MX" dirty="0"/>
              <a:t>: Traduce secuencias de nucleótidos en ambas direcciones para comparar.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385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5DB395-01C7-863F-5BC7-F9F2CECC3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b="1" dirty="0"/>
              <a:t>BLAST</a:t>
            </a:r>
            <a:br>
              <a:rPr lang="es-MX" dirty="0"/>
            </a:br>
            <a:br>
              <a:rPr lang="es-MX" dirty="0"/>
            </a:br>
            <a:r>
              <a:rPr lang="es-MX" dirty="0"/>
              <a:t>Proceso: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F4966C6-649D-DC0B-6DEF-77DEE26DF4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1386" y="2049367"/>
            <a:ext cx="11076039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Entrada de la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Secuencia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Consulta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ADN, ARN o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proteínas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Búsqueda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Base de Datos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secuencia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 bases de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datos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secuencias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biológicas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Alineamiento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Local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Encuentra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coincidencias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entre la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secuencia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consulta y las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secuencias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la base de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datos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Resultados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obtienen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las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secuencias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similares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puntuación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alineamiento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significancia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estadística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45775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570A17-948C-B3EC-8D60-9486FB6DA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Parámetros Clave</a:t>
            </a:r>
            <a:br>
              <a:rPr lang="es-MX" b="1" dirty="0"/>
            </a:b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D6EACA-4E2E-2188-67B0-4D83001AA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Score</a:t>
            </a:r>
            <a:r>
              <a:rPr lang="es-MX" dirty="0"/>
              <a:t>: Indica la calidad del alineamiento (mayor es mejor).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E-</a:t>
            </a:r>
            <a:r>
              <a:rPr lang="es-MX" b="1" dirty="0" err="1"/>
              <a:t>Value</a:t>
            </a:r>
            <a:r>
              <a:rPr lang="es-MX" dirty="0"/>
              <a:t>: Probabilidad de obtener un alineamiento al azar (menor es mejor).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/>
              <a:t>Identidad</a:t>
            </a:r>
            <a:r>
              <a:rPr lang="es-MX" dirty="0"/>
              <a:t>: Porcentaje de coincidencia entre la secuencia de consulta y la secuencia objetivo.</a:t>
            </a:r>
          </a:p>
          <a:p>
            <a:pPr marL="0" indent="0">
              <a:buNone/>
            </a:pPr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1187354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Tema de 2022">
  <a:themeElements>
    <a:clrScheme name="Office 2013 - Tema de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Tema de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Tema de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3AC4408870754A941B982D19F325DC" ma:contentTypeVersion="15" ma:contentTypeDescription="Create a new document." ma:contentTypeScope="" ma:versionID="353b2725ea844c695cdb7e0f8e8af1c8">
  <xsd:schema xmlns:xsd="http://www.w3.org/2001/XMLSchema" xmlns:xs="http://www.w3.org/2001/XMLSchema" xmlns:p="http://schemas.microsoft.com/office/2006/metadata/properties" xmlns:ns3="9eeebd95-cc3c-4be3-9c6c-69558bbb5390" xmlns:ns4="e5f7cc98-37b4-4eeb-bdcf-32b32a44fbce" targetNamespace="http://schemas.microsoft.com/office/2006/metadata/properties" ma:root="true" ma:fieldsID="4aaa599d07c21a930da1e878b152e375" ns3:_="" ns4:_="">
    <xsd:import namespace="9eeebd95-cc3c-4be3-9c6c-69558bbb5390"/>
    <xsd:import namespace="e5f7cc98-37b4-4eeb-bdcf-32b32a44fbc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eebd95-cc3c-4be3-9c6c-69558bbb53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f7cc98-37b4-4eeb-bdcf-32b32a44fbc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98B559C-9A7A-4B40-ABEF-AB9DFC9AF2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eebd95-cc3c-4be3-9c6c-69558bbb5390"/>
    <ds:schemaRef ds:uri="e5f7cc98-37b4-4eeb-bdcf-32b32a44fb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41FE18F-1B19-412C-A86D-8707B0B7AB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1544CF-82CB-48A6-BDF5-DBBD8331B67B}">
  <ds:schemaRefs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9eeebd95-cc3c-4be3-9c6c-69558bbb5390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e5f7cc98-37b4-4eeb-bdcf-32b32a44fb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118</TotalTime>
  <Words>530</Words>
  <Application>Microsoft Office PowerPoint</Application>
  <PresentationFormat>Panorámica</PresentationFormat>
  <Paragraphs>59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Arial-BoldMT</vt:lpstr>
      <vt:lpstr>ArialMT</vt:lpstr>
      <vt:lpstr>Calibri</vt:lpstr>
      <vt:lpstr>Calibri Light</vt:lpstr>
      <vt:lpstr>Office 2013 - Tema de 2022</vt:lpstr>
      <vt:lpstr>Homología</vt:lpstr>
      <vt:lpstr> Homología</vt:lpstr>
      <vt:lpstr>Pérdida de rasgos homólogos o ganancia de rasgos análogos.</vt:lpstr>
      <vt:lpstr>Presentación de PowerPoint</vt:lpstr>
      <vt:lpstr>Con tecnologías ómicas</vt:lpstr>
      <vt:lpstr>BLAST (Basic Local Alignment Search Tool)</vt:lpstr>
      <vt:lpstr>BLAST (Basic Local Alignment Search Tool)</vt:lpstr>
      <vt:lpstr>BLAST  Proceso:</vt:lpstr>
      <vt:lpstr>Parámetros Clave </vt:lpstr>
      <vt:lpstr>Aplicaciones de BLAST </vt:lpstr>
      <vt:lpstr>Árboles Filogenéticos</vt:lpstr>
      <vt:lpstr>Construcción de Árboles Filogenéticos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ELSA HERMINIA QUEZADA RODRIGUEZ</dc:creator>
  <cp:lastModifiedBy>ELSA HERMINIA QUEZADA RODRIGUEZ</cp:lastModifiedBy>
  <cp:revision>2</cp:revision>
  <dcterms:created xsi:type="dcterms:W3CDTF">2024-09-19T12:06:34Z</dcterms:created>
  <dcterms:modified xsi:type="dcterms:W3CDTF">2024-09-19T14:05:12Z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0x010100FB3AC4408870754A941B982D19F325DC</vt:lpwstr>
  </property>
</Properties>
</file>

<file path=docProps/thumbnail.jpeg>
</file>